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173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385704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f84478b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da2660a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b4c551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47d8c916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e47d8c916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巧辨“在”“过”某点的切线问题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3d9d49a52?pid=5f84478b0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处的切线：表明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为切点；过点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的切线：表明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可能是切点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，也可能是切线上的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其他点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，需要分类讨论.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3d9d49a52?pid=5f84478b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27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566dcce37?pid=2da2660ac&amp;color=0,0,0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“在”“过”点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的切线问题的切点特征及解题步骤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566dcce37?pid=2da2660a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P_4_BD#566dcce37?colgroup=4,24,26&amp;pid=2da2660ac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85745619"/>
                  </p:ext>
                </p:extLst>
              </p:nvPr>
            </p:nvGraphicFramePr>
            <p:xfrm>
              <a:off x="832104" y="1580634"/>
              <a:ext cx="10524744" cy="1882014"/>
            </p:xfrm>
            <a:graphic>
              <a:graphicData uri="http://schemas.openxmlformats.org/drawingml/2006/table">
                <a:tbl>
                  <a:tblPr/>
                  <a:tblGrid>
                    <a:gridCol w="9601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9651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“在”点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处的切线问题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“过”点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的切线问题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切点特征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切点确定为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切点未知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2471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解题步骤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①求函数的导数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计算切线斜率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③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利用点斜式写切线方程：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①设切点坐标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))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求导得切线斜率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由切线过点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得切线斜率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)−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③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由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𝑓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)−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解出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再写切线方程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P_4_BD#566dcce37?colgroup=4,24,26&amp;pid=2da2660ac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85745619"/>
                  </p:ext>
                </p:extLst>
              </p:nvPr>
            </p:nvGraphicFramePr>
            <p:xfrm>
              <a:off x="832104" y="1580634"/>
              <a:ext cx="10524744" cy="1882014"/>
            </p:xfrm>
            <a:graphic>
              <a:graphicData uri="http://schemas.openxmlformats.org/drawingml/2006/table">
                <a:tbl>
                  <a:tblPr/>
                  <a:tblGrid>
                    <a:gridCol w="9601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9651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088" t="-1923" r="-108355" b="-498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2025" t="-1923" r="-245" b="-4980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切点特征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088" t="-100000" r="-108355" b="-3886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切点未知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2471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解题步骤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088" t="-51707" r="-108355" b="-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2025" t="-51707" r="-245" b="-4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4_BD#566dcce37?pid=2da2660ac&amp;color=0,0,0&amp;bbb=1&amp;hb=1"/>
              <p:cNvSpPr/>
              <p:nvPr/>
            </p:nvSpPr>
            <p:spPr>
              <a:xfrm>
                <a:off x="832104" y="3599934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名师有话说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强调切点与所给定点重合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是特殊情况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仅要求切线经过该点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该点可能在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曲线上或曲线外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某点处的切线有且仅有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某点处的切线可能有多条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即上表中解出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的值有几个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有几条切线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P_4_BD#566dcce37?pid=2da2660a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99934"/>
                <a:ext cx="10533888" cy="1608455"/>
              </a:xfrm>
              <a:prstGeom prst="rect">
                <a:avLst/>
              </a:prstGeom>
              <a:blipFill>
                <a:blip r:embed="rId5"/>
                <a:stretch>
                  <a:fillRect l="-1389" r="-347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affb49484?vop=1&amp;pid=3b4c55103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，则曲线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affb49484?vop=1&amp;pid=3b4c55103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affb49484.bracket?vop=1&amp;pid=3b4c55103&amp;color=0,0,0&amp;vpa=1"/>
          <p:cNvSpPr/>
          <p:nvPr/>
        </p:nvSpPr>
        <p:spPr>
          <a:xfrm>
            <a:off x="7481729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affb49484.choices?vop=1&amp;pid=3b4c55103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affb49484.choices?vop=1&amp;pid=3b4c5510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affb49484?vop=1&amp;pid=3b4c55103&amp;color=0,0,0&amp;bbb=1"/>
              <p:cNvSpPr/>
              <p:nvPr/>
            </p:nvSpPr>
            <p:spPr>
              <a:xfrm>
                <a:off x="832104" y="1721985"/>
                <a:ext cx="10533888" cy="19230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识别题干考查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某点处的切线方程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的导函数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将切点横坐标代入导函数中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得到切线的斜率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(1)=4×1−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求出切点纵坐标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利用点斜式写切线方程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(1)=2×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(1)=2−2=0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所以所求切线方程为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−0=2(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AS.3_1#affb49484?vop=1&amp;pid=3b4c5510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1923098"/>
              </a:xfrm>
              <a:prstGeom prst="rect">
                <a:avLst/>
              </a:prstGeom>
              <a:blipFill>
                <a:blip r:embed="rId5"/>
                <a:stretch>
                  <a:fillRect l="-1042" b="-53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ae0298c0e?vop=1&amp;pid=3b4c55103&amp;color=0,0,0&amp;bt=1&amp;bbb=1"/>
              <p:cNvSpPr/>
              <p:nvPr/>
            </p:nvSpPr>
            <p:spPr>
              <a:xfrm>
                <a:off x="832104" y="1080000"/>
                <a:ext cx="10533888" cy="2625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3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）过点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向曲线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作切线，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切线方程可能是(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4_1#ae0298c0e?vop=1&amp;pid=3b4c55103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62573"/>
              </a:xfrm>
              <a:prstGeom prst="rect">
                <a:avLst/>
              </a:prstGeom>
              <a:blipFill>
                <a:blip r:embed="rId3"/>
                <a:stretch>
                  <a:fillRect l="-1042" t="-6977" b="-418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ae0298c0e.bracket?vop=1&amp;pid=3b4c55103&amp;color=0,0,0&amp;vpa=2&amp;bbb=1"/>
          <p:cNvSpPr/>
          <p:nvPr/>
        </p:nvSpPr>
        <p:spPr>
          <a:xfrm>
            <a:off x="6505733" y="1071809"/>
            <a:ext cx="306388" cy="2625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3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BD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ae0298c0e.choices?vop=1&amp;pid=3b4c55103&amp;color=0,0,0&amp;bbb=1"/>
              <p:cNvSpPr/>
              <p:nvPr/>
            </p:nvSpPr>
            <p:spPr>
              <a:xfrm>
                <a:off x="832104" y="1351209"/>
                <a:ext cx="10533888" cy="3274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  <a:tabLst>
                    <a:tab pos="2871597" algn="l"/>
                    <a:tab pos="5425694" algn="l"/>
                    <a:tab pos="797979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4_2#ae0298c0e.choices?vop=1&amp;pid=3b4c5510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51209"/>
                <a:ext cx="10533888" cy="327470"/>
              </a:xfrm>
              <a:prstGeom prst="rect">
                <a:avLst/>
              </a:prstGeom>
              <a:blipFill>
                <a:blip r:embed="rId4"/>
                <a:stretch>
                  <a:fillRect l="-1042" b="-358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ae0298c0e?vop=1&amp;pid=3b4c55103&amp;color=0,0,0&amp;bbb=1&amp;hb=1"/>
              <p:cNvSpPr/>
              <p:nvPr/>
            </p:nvSpPr>
            <p:spPr>
              <a:xfrm>
                <a:off x="832104" y="1687696"/>
                <a:ext cx="10533888" cy="4025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不在曲线上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故设出切点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设切点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并代入切点横坐标得到切线的斜率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则切线的斜率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利用切点和点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都在切线上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再次得到切线的斜率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又切线过点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由斜率相等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−1)(2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利用点斜式求切线方程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切线方程为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−(1−3)=(3−6)(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切线方程为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]=[3×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−6×(−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AS.6_1#ae0298c0e?vop=1&amp;pid=3b4c5510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87696"/>
                <a:ext cx="10533888" cy="4025900"/>
              </a:xfrm>
              <a:prstGeom prst="rect">
                <a:avLst/>
              </a:prstGeom>
              <a:blipFill>
                <a:blip r:embed="rId5"/>
                <a:stretch>
                  <a:fillRect l="-1042" t="-152" b="-1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ba583577a?pid=b38570474&amp;color=0,0,0&amp;bt=1&amp;bb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审题时圈出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“在”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“过”，明确问题类型；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“在”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某点直接求导，“过”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某点设切点联立方程；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解方程时注意多解情况，避免遗漏切线.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P_4_BD#ba583577a?pid=b3857047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04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</Words>
  <Application>Microsoft Office PowerPoint</Application>
  <PresentationFormat>宽屏</PresentationFormat>
  <Paragraphs>56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2025-10-22T02:24:24Z</dcterms:created>
  <dcterms:modified xsi:type="dcterms:W3CDTF">2025-10-22T02:34:06Z</dcterms:modified>
  <cp:category/>
  <cp:contentStatus/>
</cp:coreProperties>
</file>